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Unbounded"/>
      <p:regular r:id="rId15"/>
    </p:embeddedFont>
    <p:embeddedFont>
      <p:font typeface="Unbounded"/>
      <p:regular r:id="rId16"/>
    </p:embeddedFont>
    <p:embeddedFont>
      <p:font typeface="Open Sans"/>
      <p:regular r:id="rId17"/>
    </p:embeddedFont>
    <p:embeddedFont>
      <p:font typeface="Open Sans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8" y="2270046"/>
            <a:ext cx="4919305" cy="368950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1809869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Комплексное решение для медицинского обеспечения предприятий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569392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Полное сопровождение от специальной оценки условий труда до получения заключительного акта Роспотребнадзора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882848"/>
            <a:ext cx="4194572" cy="41945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609" y="858798"/>
            <a:ext cx="437411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Наши основные услуги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6206609" y="1413034"/>
            <a:ext cx="763750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Консультации по медицине труда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6206609" y="1788795"/>
            <a:ext cx="763750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Организация медицинских осмотров сотрудников на всех этапах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206609" y="2164556"/>
            <a:ext cx="763750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Оформление личных медицинских книжек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206609" y="2540318"/>
            <a:ext cx="763750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Создание и обслуживание здравпунктов на предприятии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206609" y="2916079"/>
            <a:ext cx="7637502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Полное сопровождение документооборота и взаимодействие с контролирующими органами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793790" y="5511046"/>
            <a:ext cx="13042821" cy="2052518"/>
          </a:xfrm>
          <a:prstGeom prst="roundRect">
            <a:avLst>
              <a:gd name="adj" fmla="val 3945"/>
            </a:avLst>
          </a:prstGeom>
          <a:solidFill>
            <a:srgbClr val="C1F1E5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2" y="5811798"/>
            <a:ext cx="240983" cy="192762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20297" y="5751909"/>
            <a:ext cx="12223552" cy="1541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Мы предлагаем индивидуальные решения для предприятий любого масштаба. Независимо от того, управляете ли вы небольшой парикмахерской с двумя сотрудниками, нуждающейся в оформлении медицинских книжек, или крупным заводом с пятитысячным коллективом, требующим комплексного медицинского сопровождения, наши услуги адаптируются под ваши уникальные потребности. Мы гарантируем высокий уровень сервиса и персональный подход к каждому клиенту, обеспечивая заботу о здоровье ваших сотрудников без лишних хлопот.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2590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Личные медицинские книжки: обязательность и преимущества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338507"/>
            <a:ext cx="34032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Кому необходимо: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19651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Работникам пищевой промышленности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361849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Сотрудникам образовательных учреждений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804047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Медицинским работникам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246245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Персоналу торговых предприятий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688443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Парикмахерам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130641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Курьерам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5697617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Наша цена: от 2 500 рублей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6264593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Быстрое оформление за 3-5 рабочих дней с гарантией качества</a:t>
            </a:r>
            <a:endParaRPr lang="en-US" sz="175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9096" y="2366843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3984"/>
            <a:ext cx="1216092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Полный цикл организации медосмотров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41458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Unbounded Light" pitchFamily="34" charset="0"/>
                <a:ea typeface="Unbounded Light" pitchFamily="34" charset="-122"/>
                <a:cs typeface="Unbounded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769632"/>
            <a:ext cx="6407944" cy="30480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2943939"/>
            <a:ext cx="33406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Проведение СОУТ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434358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Подбираем аккредитованную организацию на лучших условиях для специальной оценки условий труда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28548" y="241458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Unbounded Light" pitchFamily="34" charset="0"/>
                <a:ea typeface="Unbounded Light" pitchFamily="34" charset="-122"/>
                <a:cs typeface="Unbounded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2769632"/>
            <a:ext cx="6408063" cy="30480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9" name="Text 7"/>
          <p:cNvSpPr/>
          <p:nvPr/>
        </p:nvSpPr>
        <p:spPr>
          <a:xfrm>
            <a:off x="7428548" y="2943939"/>
            <a:ext cx="4479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Подготовка документов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28548" y="3434358"/>
            <a:ext cx="64080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Оформляем все внутренние документы для проведения предварительных и периодических осмотров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455699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Unbounded Light" pitchFamily="34" charset="0"/>
                <a:ea typeface="Unbounded Light" pitchFamily="34" charset="-122"/>
                <a:cs typeface="Unbounded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912043"/>
            <a:ext cx="6407944" cy="30480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13" name="Text 11"/>
          <p:cNvSpPr/>
          <p:nvPr/>
        </p:nvSpPr>
        <p:spPr>
          <a:xfrm>
            <a:off x="793790" y="5086350"/>
            <a:ext cx="46829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Подбор медорганизации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93790" y="5576768"/>
            <a:ext cx="640794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Выбираем медицинскую организацию с оптимальными условиями сотрудничества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428548" y="455699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Unbounded Light" pitchFamily="34" charset="0"/>
                <a:ea typeface="Unbounded Light" pitchFamily="34" charset="-122"/>
                <a:cs typeface="Unbounded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4912043"/>
            <a:ext cx="6408063" cy="30480"/>
          </a:xfrm>
          <a:prstGeom prst="rect">
            <a:avLst/>
          </a:prstGeom>
          <a:solidFill>
            <a:srgbClr val="26A688"/>
          </a:solidFill>
          <a:ln/>
        </p:spPr>
      </p:sp>
      <p:sp>
        <p:nvSpPr>
          <p:cNvPr id="17" name="Text 15"/>
          <p:cNvSpPr/>
          <p:nvPr/>
        </p:nvSpPr>
        <p:spPr>
          <a:xfrm>
            <a:off x="7428548" y="5086350"/>
            <a:ext cx="36073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Контроль процесса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428548" y="5576768"/>
            <a:ext cx="64080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Следим за соблюдением сроков, правильностью документооборота и взаимодействием с Роспотребнадзором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207" y="566142"/>
            <a:ext cx="6713339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Ваш путь с нами: от идеи до результата</a:t>
            </a:r>
            <a:endParaRPr lang="en-US" sz="2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207" y="1151334"/>
            <a:ext cx="4409956" cy="5201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0223" y="1801535"/>
            <a:ext cx="2952869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Обращение и консультация</a:t>
            </a:r>
            <a:endParaRPr lang="en-US" sz="1250" dirty="0"/>
          </a:p>
        </p:txBody>
      </p:sp>
      <p:sp>
        <p:nvSpPr>
          <p:cNvPr id="5" name="Text 2"/>
          <p:cNvSpPr/>
          <p:nvPr/>
        </p:nvSpPr>
        <p:spPr>
          <a:xfrm>
            <a:off x="830223" y="2082641"/>
            <a:ext cx="4149923" cy="1248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первом этапе мы внимательно выслушиваем ваши потребности, проводим глубокий анализ специфики деятельности вашего предприятия и определяем объем необходимых медицинских осмотров. Это позволяет нам разработать индивидуальный план работы, учитывающий все нюансы.</a:t>
            </a:r>
            <a:endParaRPr lang="en-US" sz="10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2" y="1151334"/>
            <a:ext cx="4409956" cy="5201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40179" y="1801535"/>
            <a:ext cx="1916073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Проведение СОУТ</a:t>
            </a:r>
            <a:endParaRPr lang="en-US" sz="1250" dirty="0"/>
          </a:p>
        </p:txBody>
      </p:sp>
      <p:sp>
        <p:nvSpPr>
          <p:cNvPr id="8" name="Text 4"/>
          <p:cNvSpPr/>
          <p:nvPr/>
        </p:nvSpPr>
        <p:spPr>
          <a:xfrm>
            <a:off x="5240179" y="2082641"/>
            <a:ext cx="4149923" cy="1248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Организуем и проводим специальную оценку условий труда (СОУТ) с привлечением аккредитованных экспертных организаций. Результаты СОУТ являются основой для определения списка работников, подлежащих обязательным медицинским осмотрам, и помогают обеспечить соблюдение всех нормативных требований.</a:t>
            </a:r>
            <a:endParaRPr lang="en-US" sz="10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118" y="1151334"/>
            <a:ext cx="4409956" cy="5201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50135" y="1801535"/>
            <a:ext cx="2315528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Составление списков</a:t>
            </a:r>
            <a:endParaRPr lang="en-US" sz="1250" dirty="0"/>
          </a:p>
        </p:txBody>
      </p:sp>
      <p:sp>
        <p:nvSpPr>
          <p:cNvPr id="11" name="Text 6"/>
          <p:cNvSpPr/>
          <p:nvPr/>
        </p:nvSpPr>
        <p:spPr>
          <a:xfrm>
            <a:off x="9650135" y="2082641"/>
            <a:ext cx="4149923" cy="1040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основе данных СОУТ и утвержденных нормативов мы формируем полные и точные списки контингентов работников, подлежащих предварительным и периодическим медицинским осмотрам. Это включает в себя детализацию профессий и вредных факторов.</a:t>
            </a:r>
            <a:endParaRPr lang="en-US" sz="10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7" y="3460671"/>
            <a:ext cx="4409956" cy="5201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0223" y="4110871"/>
            <a:ext cx="2924294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Подача в Роспотребнадзор</a:t>
            </a:r>
            <a:endParaRPr lang="en-US" sz="1250" dirty="0"/>
          </a:p>
        </p:txBody>
      </p:sp>
      <p:sp>
        <p:nvSpPr>
          <p:cNvPr id="14" name="Text 8"/>
          <p:cNvSpPr/>
          <p:nvPr/>
        </p:nvSpPr>
        <p:spPr>
          <a:xfrm>
            <a:off x="830223" y="4391978"/>
            <a:ext cx="4149923" cy="1040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Подготавливаем и подаем сформированные списки контингентов в территориальный орган Роспотребнадзора для обязательного согласования. Мы обеспечиваем полное соответствие документов всем действующим требованиям, чтобы избежать задержек.</a:t>
            </a:r>
            <a:endParaRPr lang="en-US" sz="100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162" y="3460671"/>
            <a:ext cx="4409956" cy="52018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240179" y="4110871"/>
            <a:ext cx="2571750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Выбор медорганизации</a:t>
            </a:r>
            <a:endParaRPr lang="en-US" sz="1250" dirty="0"/>
          </a:p>
        </p:txBody>
      </p:sp>
      <p:sp>
        <p:nvSpPr>
          <p:cNvPr id="17" name="Text 10"/>
          <p:cNvSpPr/>
          <p:nvPr/>
        </p:nvSpPr>
        <p:spPr>
          <a:xfrm>
            <a:off x="5240179" y="4391978"/>
            <a:ext cx="4149923" cy="1040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Мы подбираем надежную медицинскую организацию, имеющую лицензию на проведение медицинских осмотров, предлагающую оптимальные условия сотрудничества, удобное расположение и гибкий график, соответствующий потребностям вашего предприятия.</a:t>
            </a:r>
            <a:endParaRPr lang="en-US" sz="100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118" y="3460671"/>
            <a:ext cx="4409956" cy="52018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650135" y="4110871"/>
            <a:ext cx="2373035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Проведение осмотров</a:t>
            </a:r>
            <a:endParaRPr lang="en-US" sz="1250" dirty="0"/>
          </a:p>
        </p:txBody>
      </p:sp>
      <p:sp>
        <p:nvSpPr>
          <p:cNvPr id="20" name="Text 12"/>
          <p:cNvSpPr/>
          <p:nvPr/>
        </p:nvSpPr>
        <p:spPr>
          <a:xfrm>
            <a:off x="9650135" y="4391978"/>
            <a:ext cx="4149923" cy="1040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Согласовываем календарный план проведения медицинских осмотров, координируем процесс и контролируем соблюдение всех этапов. Мы обеспечиваем бесперебойное прохождение осмотров сотрудниками и минимизируем отвлечение от основной работы.</a:t>
            </a:r>
            <a:endParaRPr lang="en-US" sz="10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07" y="5562005"/>
            <a:ext cx="4409956" cy="520184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830223" y="6212205"/>
            <a:ext cx="2488525" cy="203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Получение документов</a:t>
            </a:r>
            <a:endParaRPr lang="en-US" sz="1250" dirty="0"/>
          </a:p>
        </p:txBody>
      </p:sp>
      <p:sp>
        <p:nvSpPr>
          <p:cNvPr id="23" name="Text 14"/>
          <p:cNvSpPr/>
          <p:nvPr/>
        </p:nvSpPr>
        <p:spPr>
          <a:xfrm>
            <a:off x="830223" y="6493312"/>
            <a:ext cx="4149923" cy="1040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 завершении осмотров мы получаем все необходимые документы: заключения по результатам медосмотров на каждого сотрудника и заключительный акт. Мы проверяем их корректность и передаем вам для дальнейшего использования и хранения.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5746"/>
            <a:ext cx="1286291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Преимущества работы с нашей компанией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176349"/>
            <a:ext cx="680442" cy="6804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140279"/>
            <a:ext cx="3299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Опыт более 10 лет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63069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Работаем по обе стороны рынка медицинских услуг, знаем все тонкости и требования отрасли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3176349"/>
            <a:ext cx="680442" cy="6804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140279"/>
            <a:ext cx="28954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Выгодные цены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63069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Прямые договоры с медицинскими организациями позволяют предложить лучшие условия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3176349"/>
            <a:ext cx="680442" cy="6804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140279"/>
            <a:ext cx="41586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Широкая сеть партнеров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98502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Сотрудничество с ведущими клиниками и медицинскими центрами по всей России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2714"/>
            <a:ext cx="552902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 нашей работы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793790" y="1655683"/>
            <a:ext cx="3050619" cy="561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100%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793790" y="2429589"/>
            <a:ext cx="3050619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Соответствие требованиям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93790" y="3131106"/>
            <a:ext cx="305061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Полное соблюдение всех нормативных актов и приказов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057055" y="1655683"/>
            <a:ext cx="3050619" cy="561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24/7</a:t>
            </a:r>
            <a:endParaRPr lang="en-US" sz="4400" dirty="0"/>
          </a:p>
        </p:txBody>
      </p:sp>
      <p:sp>
        <p:nvSpPr>
          <p:cNvPr id="7" name="Text 5"/>
          <p:cNvSpPr/>
          <p:nvPr/>
        </p:nvSpPr>
        <p:spPr>
          <a:xfrm>
            <a:off x="4088130" y="2429589"/>
            <a:ext cx="2988350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Поддержка клиентов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4057055" y="2865358"/>
            <a:ext cx="305061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Консультации и помощь в любое время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93790" y="4100632"/>
            <a:ext cx="3050619" cy="561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1:1</a:t>
            </a:r>
            <a:endParaRPr lang="en-US" sz="4400" dirty="0"/>
          </a:p>
        </p:txBody>
      </p:sp>
      <p:sp>
        <p:nvSpPr>
          <p:cNvPr id="10" name="Text 8"/>
          <p:cNvSpPr/>
          <p:nvPr/>
        </p:nvSpPr>
        <p:spPr>
          <a:xfrm>
            <a:off x="793790" y="4874538"/>
            <a:ext cx="3050619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Персональный менеджер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93790" y="5576054"/>
            <a:ext cx="305061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Индивидуальный подход и поддержка на всех этапах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057055" y="4100632"/>
            <a:ext cx="3050619" cy="561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4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№1</a:t>
            </a:r>
            <a:endParaRPr lang="en-US" sz="4400" dirty="0"/>
          </a:p>
        </p:txBody>
      </p:sp>
      <p:sp>
        <p:nvSpPr>
          <p:cNvPr id="13" name="Text 11"/>
          <p:cNvSpPr/>
          <p:nvPr/>
        </p:nvSpPr>
        <p:spPr>
          <a:xfrm>
            <a:off x="4519136" y="4874538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Лучшие цены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4057055" y="5310307"/>
            <a:ext cx="3050619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Оптимальные условия благодаря прямым договорам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530346" y="1532334"/>
            <a:ext cx="6313884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 нашим контролем вы получаете полный пакет документов в установленные сроки с гарантией соответствия всем требованиям Роспотребнадзора</a:t>
            </a:r>
            <a:endParaRPr lang="en-US" sz="1300" dirty="0"/>
          </a:p>
        </p:txBody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0346" y="2540198"/>
            <a:ext cx="4735354" cy="47353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45958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Готовы начать сотрудничество?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3790" y="333506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Свяжитесь с нами уже сегодня для получения консультации и индивидуального предложения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316016"/>
            <a:ext cx="3292793" cy="623768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930" y="4316016"/>
            <a:ext cx="2833807" cy="62376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93790" y="51949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Профессиональное медицинское обеспечение вашего предприятия — это инвестиция в здоровье сотрудников и успех бизнеса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2025-10-02T10:36:59Z</dcterms:created>
  <dcterms:modified xsi:type="dcterms:W3CDTF">2025-10-02T10:36:59Z</dcterms:modified>
</cp:coreProperties>
</file>